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20" r:id="rId3"/>
    <p:sldId id="324" r:id="rId4"/>
    <p:sldId id="329" r:id="rId5"/>
    <p:sldId id="325" r:id="rId6"/>
    <p:sldId id="330" r:id="rId7"/>
    <p:sldId id="328" r:id="rId8"/>
    <p:sldId id="326" r:id="rId9"/>
    <p:sldId id="327" r:id="rId10"/>
    <p:sldId id="323" r:id="rId11"/>
    <p:sldId id="333" r:id="rId12"/>
    <p:sldId id="332" r:id="rId13"/>
    <p:sldId id="331" r:id="rId1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45" autoAdjust="0"/>
    <p:restoredTop sz="89488" autoAdjust="0"/>
  </p:normalViewPr>
  <p:slideViewPr>
    <p:cSldViewPr>
      <p:cViewPr>
        <p:scale>
          <a:sx n="100" d="100"/>
          <a:sy n="100" d="100"/>
        </p:scale>
        <p:origin x="-576" y="-31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E389F3C-0496-4D59-9ED9-FD2390DB1387}" type="datetimeFigureOut">
              <a:rPr lang="en-US"/>
              <a:pPr>
                <a:defRPr/>
              </a:pPr>
              <a:t>9/19/2013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en-US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FB10106-F484-4152-972B-2B484A65D0F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22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ceholder 1026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Placeholder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88F2ACFC-86D7-4F59-AF0A-58B42CFA6547}" type="slidenum">
              <a:rPr lang="en-US" sz="1200"/>
              <a:pPr algn="r" defTabSz="931863" eaLnBrk="0" hangingPunct="0"/>
              <a:t>10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>
                <a:latin typeface="Arial" pitchFamily="84" charset="0"/>
              </a:rPr>
              <a:t>Don't forget the essence of purpose here. Example: it is not, in absolute sense, forbidden to talk about the ratio between Centigrades. For instance, on a thermometer, the difference between 20 oC and 0 oC, for the purpose of putting marks on the scale, is twice as large as the difference between 10oC and 0oC allright, despite the fact that the centigrade scale is not a ratio scale. It only means that there is no physically meaningful quantity associated with the ratio between two centigrade temperatures.</a:t>
            </a:r>
          </a:p>
          <a:p>
            <a:pPr>
              <a:spcBef>
                <a:spcPct val="0"/>
              </a:spcBef>
            </a:pPr>
            <a:endParaRPr lang="nl-NL" smtClean="0">
              <a:latin typeface="Arial" pitchFamily="84" charset="0"/>
            </a:endParaRPr>
          </a:p>
          <a:p>
            <a:pPr>
              <a:spcBef>
                <a:spcPct val="0"/>
              </a:spcBef>
            </a:pPr>
            <a:r>
              <a:rPr lang="nl-NL" smtClean="0">
                <a:latin typeface="Arial" pitchFamily="84" charset="0"/>
              </a:rPr>
              <a:t>A nice example of a misleading ordinal scale is the preference for the 'x-minute egg'. You can make a frequency plot, e.g. of people preferring an x-minute egg; it is also possible to calculate a median on this scale (e.g., '50% of the people prefer their eggs to be cooked less than 4 minutes', but does not make sense to talk about the difference between an x+delta and a x-minute egg being the same as the difference between an y+delta and an y-minute. Other examples are phone numbers: there is no reason why somebody with phone number (p1+p2)/2 would live in between people with phone numbers p1 and p2.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88F2ACFC-86D7-4F59-AF0A-58B42CFA6547}" type="slidenum">
              <a:rPr lang="en-US" sz="1200"/>
              <a:pPr algn="r" defTabSz="931863" eaLnBrk="0" hangingPunct="0"/>
              <a:t>11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dirty="0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88F2ACFC-86D7-4F59-AF0A-58B42CFA6547}" type="slidenum">
              <a:rPr lang="en-US" sz="1200"/>
              <a:pPr algn="r" defTabSz="931863" eaLnBrk="0" hangingPunct="0"/>
              <a:t>12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dirty="0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88F2ACFC-86D7-4F59-AF0A-58B42CFA6547}" type="slidenum">
              <a:rPr lang="en-US" sz="1200"/>
              <a:pPr algn="r" defTabSz="931863" eaLnBrk="0" hangingPunct="0"/>
              <a:t>13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dirty="0" smtClean="0"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08562B89-5F68-4304-8C82-17E7DC77C584}" type="slidenum">
              <a:rPr lang="en-US" sz="1200"/>
              <a:pPr algn="r" defTabSz="931863" eaLnBrk="0" hangingPunct="0"/>
              <a:t>2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8008E967-352F-4601-9E92-86E58A2A8355}" type="slidenum">
              <a:rPr lang="en-US" sz="1200"/>
              <a:pPr algn="r" defTabSz="931863" eaLnBrk="0" hangingPunct="0"/>
              <a:t>3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8008E967-352F-4601-9E92-86E58A2A8355}" type="slidenum">
              <a:rPr lang="en-US" sz="1200"/>
              <a:pPr algn="r" defTabSz="931863" eaLnBrk="0" hangingPunct="0"/>
              <a:t>4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FAE20189-6D13-4CFA-B6A1-11B140103A0D}" type="slidenum">
              <a:rPr lang="en-US" sz="1200"/>
              <a:pPr algn="r" defTabSz="931863" eaLnBrk="0" hangingPunct="0"/>
              <a:t>5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FAE20189-6D13-4CFA-B6A1-11B140103A0D}" type="slidenum">
              <a:rPr lang="en-US" sz="1200"/>
              <a:pPr algn="r" defTabSz="931863" eaLnBrk="0" hangingPunct="0"/>
              <a:t>6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CCE041C6-6016-46D2-8C14-07AAA3B351B5}" type="slidenum">
              <a:rPr lang="en-US" sz="1200"/>
              <a:pPr algn="r" defTabSz="931863" eaLnBrk="0" hangingPunct="0"/>
              <a:t>7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66D1260C-4639-4DF1-A946-14430A4A38C2}" type="slidenum">
              <a:rPr lang="en-US" sz="1200"/>
              <a:pPr algn="r" defTabSz="931863" eaLnBrk="0" hangingPunct="0"/>
              <a:t>8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13AAA28C-AEA9-40CB-8668-093AFE1BF0A9}" type="slidenum">
              <a:rPr lang="en-US" sz="1200"/>
              <a:pPr algn="r" defTabSz="931863" eaLnBrk="0" hangingPunct="0"/>
              <a:t>9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30312-9670-4D78-BF3F-474C674FADF7}" type="datetimeFigureOut">
              <a:rPr lang="en-GB"/>
              <a:pPr>
                <a:defRPr/>
              </a:pPr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CB09F-C447-4348-8931-E96E25492DA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399C5-EE94-4513-AFFA-4F193D2EE326}" type="datetimeFigureOut">
              <a:rPr lang="en-GB"/>
              <a:pPr>
                <a:defRPr/>
              </a:pPr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4A395-F31F-49BF-8739-A0A25CB11DD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56C0-B7A5-4A52-A2FE-7E95B6C041C5}" type="datetimeFigureOut">
              <a:rPr lang="en-GB"/>
              <a:pPr>
                <a:defRPr/>
              </a:pPr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7379D-EEB4-4DC2-9A5C-401C5801CB3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10FC3-95A2-484B-9EE0-0432B98673B0}" type="datetimeFigureOut">
              <a:rPr lang="en-GB"/>
              <a:pPr>
                <a:defRPr/>
              </a:pPr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0E9AC-FCA7-4EF6-A85B-0B57D491953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55FCA-E346-4B0A-9F57-0C17DA66C6B0}" type="datetimeFigureOut">
              <a:rPr lang="en-GB"/>
              <a:pPr>
                <a:defRPr/>
              </a:pPr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0689D-E197-488F-8570-7FC43EA27C8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0468C-1A5E-47A2-9F17-0F12F33B25CA}" type="datetimeFigureOut">
              <a:rPr lang="en-GB"/>
              <a:pPr>
                <a:defRPr/>
              </a:pPr>
              <a:t>19/09/2013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1320C-A754-4D2A-9BD9-1F3A5212CF8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C18E8-CC13-43D3-A165-9030C638F95A}" type="datetimeFigureOut">
              <a:rPr lang="en-GB"/>
              <a:pPr>
                <a:defRPr/>
              </a:pPr>
              <a:t>19/09/2013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AD26B-873A-47E2-B0A7-B35B2E6B4B1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DD5C3-5168-49B2-9682-FE2EF15AD0FE}" type="datetimeFigureOut">
              <a:rPr lang="en-GB"/>
              <a:pPr>
                <a:defRPr/>
              </a:pPr>
              <a:t>19/09/2013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4D313-0041-47FE-9787-35581555B15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1FFFF-4503-4BBE-B53E-F0F4BDAF92C8}" type="datetimeFigureOut">
              <a:rPr lang="en-GB"/>
              <a:pPr>
                <a:defRPr/>
              </a:pPr>
              <a:t>19/09/2013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32554-E81E-4A05-8F04-40258D2DC33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CA1A4-EDBA-4824-96FE-FA873DD53948}" type="datetimeFigureOut">
              <a:rPr lang="en-GB"/>
              <a:pPr>
                <a:defRPr/>
              </a:pPr>
              <a:t>19/09/2013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8FE72-5193-4B37-8D54-5B7DF5534D3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C9C9C-9B73-48F2-809D-687D4F8B2502}" type="datetimeFigureOut">
              <a:rPr lang="en-GB"/>
              <a:pPr>
                <a:defRPr/>
              </a:pPr>
              <a:t>19/09/2013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BE8A2-0F24-4C7D-8020-5A1DB799411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Titelstijl van model bewerken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E2CC12B-9A60-4747-BE53-A93A39D4759C}" type="datetimeFigureOut">
              <a:rPr lang="en-GB"/>
              <a:pPr>
                <a:defRPr/>
              </a:pPr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23382B-A7E7-479A-86C9-C8C34994649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84" charset="0"/>
        <a:buChar char="•"/>
        <a:defRPr sz="32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84" charset="0"/>
        <a:buChar char="–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–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»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a.j.borghuis@tue.n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GB" smtClean="0"/>
              <a:t>A core Course on Modeling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err="1">
                <a:ea typeface="+mn-ea"/>
                <a:cs typeface="+mn-cs"/>
              </a:rPr>
              <a:t>Introduction</a:t>
            </a:r>
            <a:r>
              <a:rPr lang="nl-NL" sz="1600" dirty="0">
                <a:ea typeface="+mn-ea"/>
                <a:cs typeface="+mn-cs"/>
              </a:rPr>
              <a:t> </a:t>
            </a:r>
            <a:r>
              <a:rPr lang="nl-NL" sz="1600" dirty="0" err="1">
                <a:ea typeface="+mn-ea"/>
                <a:cs typeface="+mn-cs"/>
              </a:rPr>
              <a:t>to</a:t>
            </a:r>
            <a:r>
              <a:rPr lang="nl-NL" sz="1600" dirty="0">
                <a:ea typeface="+mn-ea"/>
                <a:cs typeface="+mn-cs"/>
              </a:rPr>
              <a:t> Modeling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>
                <a:ea typeface="+mn-ea"/>
                <a:cs typeface="+mn-cs"/>
              </a:rPr>
              <a:t>0LAB0 0LBB0 0LCB0 </a:t>
            </a:r>
            <a:r>
              <a:rPr lang="nl-NL" sz="1600" dirty="0" smtClean="0">
                <a:ea typeface="+mn-ea"/>
                <a:cs typeface="+mn-cs"/>
              </a:rPr>
              <a:t>0LDB0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>
                <a:ea typeface="+mn-ea"/>
                <a:cs typeface="+mn-cs"/>
                <a:hlinkClick r:id="rId3"/>
              </a:rPr>
              <a:t>c.w.a.m.v.overveld@tue.nl</a:t>
            </a:r>
            <a:endParaRPr lang="nl-NL" sz="1600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>
                <a:ea typeface="+mn-ea"/>
                <a:cs typeface="+mn-cs"/>
                <a:hlinkClick r:id="rId4"/>
              </a:rPr>
              <a:t>v.a.j.borghuis@tue.nl</a:t>
            </a:r>
            <a:r>
              <a:rPr lang="nl-NL" sz="1600" dirty="0" smtClean="0">
                <a:ea typeface="+mn-ea"/>
                <a:cs typeface="+mn-cs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sz="1600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smtClean="0">
                <a:ea typeface="+mn-ea"/>
                <a:cs typeface="+mn-cs"/>
              </a:rPr>
              <a:t>S.8</a:t>
            </a:r>
            <a:endParaRPr lang="en-US" sz="1600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7"/>
          <p:cNvSpPr txBox="1">
            <a:spLocks noChangeArrowheads="1"/>
          </p:cNvSpPr>
          <p:nvPr/>
        </p:nvSpPr>
        <p:spPr bwMode="auto">
          <a:xfrm>
            <a:off x="179388" y="1319213"/>
            <a:ext cx="431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endParaRPr lang="nl-NL" sz="2400"/>
          </a:p>
        </p:txBody>
      </p:sp>
      <p:sp>
        <p:nvSpPr>
          <p:cNvPr id="27650" name="Rectangle 8"/>
          <p:cNvSpPr>
            <a:spLocks noChangeArrowheads="1"/>
          </p:cNvSpPr>
          <p:nvPr/>
        </p:nvSpPr>
        <p:spPr bwMode="auto">
          <a:xfrm>
            <a:off x="468313" y="1985963"/>
            <a:ext cx="280670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>
              <a:latin typeface="Calibri" pitchFamily="84" charset="0"/>
            </a:endParaRPr>
          </a:p>
        </p:txBody>
      </p:sp>
      <p:sp>
        <p:nvSpPr>
          <p:cNvPr id="27651" name="Rectangle 9"/>
          <p:cNvSpPr>
            <a:spLocks noChangeArrowheads="1"/>
          </p:cNvSpPr>
          <p:nvPr/>
        </p:nvSpPr>
        <p:spPr bwMode="auto">
          <a:xfrm>
            <a:off x="1258888" y="2697163"/>
            <a:ext cx="914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>
              <a:latin typeface="Calibri" pitchFamily="84" charset="0"/>
            </a:endParaRPr>
          </a:p>
        </p:txBody>
      </p:sp>
      <p:grpSp>
        <p:nvGrpSpPr>
          <p:cNvPr id="27652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3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805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138528"/>
              </p:ext>
            </p:extLst>
          </p:nvPr>
        </p:nvGraphicFramePr>
        <p:xfrm>
          <a:off x="323850" y="1262063"/>
          <a:ext cx="8208912" cy="3169920"/>
        </p:xfrm>
        <a:graphic>
          <a:graphicData uri="http://schemas.openxmlformats.org/drawingml/2006/table">
            <a:tbl>
              <a:tblPr/>
              <a:tblGrid>
                <a:gridCol w="1841251"/>
                <a:gridCol w="1543125"/>
                <a:gridCol w="1800200"/>
                <a:gridCol w="1440160"/>
                <a:gridCol w="1584176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nominal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partial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/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total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ordinal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interval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ratio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frequency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distribution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median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A4912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add, subtract 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A4912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A4912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multiply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,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divide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A4912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A4912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A4912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kstvak 14"/>
          <p:cNvSpPr txBox="1"/>
          <p:nvPr/>
        </p:nvSpPr>
        <p:spPr>
          <a:xfrm>
            <a:off x="234000" y="194400"/>
            <a:ext cx="9144000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operation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restrictions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per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ordering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level: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7"/>
          <p:cNvSpPr txBox="1">
            <a:spLocks noChangeArrowheads="1"/>
          </p:cNvSpPr>
          <p:nvPr/>
        </p:nvSpPr>
        <p:spPr bwMode="auto">
          <a:xfrm>
            <a:off x="179388" y="1319213"/>
            <a:ext cx="431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endParaRPr lang="nl-NL" sz="2400"/>
          </a:p>
        </p:txBody>
      </p:sp>
      <p:sp>
        <p:nvSpPr>
          <p:cNvPr id="27650" name="Rectangle 8"/>
          <p:cNvSpPr>
            <a:spLocks noChangeArrowheads="1"/>
          </p:cNvSpPr>
          <p:nvPr/>
        </p:nvSpPr>
        <p:spPr bwMode="auto">
          <a:xfrm>
            <a:off x="468313" y="1985963"/>
            <a:ext cx="280670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>
              <a:latin typeface="Calibri" pitchFamily="84" charset="0"/>
            </a:endParaRPr>
          </a:p>
        </p:txBody>
      </p:sp>
      <p:sp>
        <p:nvSpPr>
          <p:cNvPr id="27651" name="Rectangle 9"/>
          <p:cNvSpPr>
            <a:spLocks noChangeArrowheads="1"/>
          </p:cNvSpPr>
          <p:nvPr/>
        </p:nvSpPr>
        <p:spPr bwMode="auto">
          <a:xfrm>
            <a:off x="1258888" y="2697163"/>
            <a:ext cx="914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>
              <a:latin typeface="Calibri" pitchFamily="84" charset="0"/>
            </a:endParaRPr>
          </a:p>
        </p:txBody>
      </p:sp>
      <p:grpSp>
        <p:nvGrpSpPr>
          <p:cNvPr id="27652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3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805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66629"/>
              </p:ext>
            </p:extLst>
          </p:nvPr>
        </p:nvGraphicFramePr>
        <p:xfrm>
          <a:off x="323850" y="1262063"/>
          <a:ext cx="8208912" cy="3169920"/>
        </p:xfrm>
        <a:graphic>
          <a:graphicData uri="http://schemas.openxmlformats.org/drawingml/2006/table">
            <a:tbl>
              <a:tblPr/>
              <a:tblGrid>
                <a:gridCol w="1841251"/>
                <a:gridCol w="1543125"/>
                <a:gridCol w="1800200"/>
                <a:gridCol w="1440160"/>
                <a:gridCol w="1584176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nominal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partial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/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total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ordinal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interval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ratio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frequency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distribution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median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4912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no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 / 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add, subtract 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A4912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A4912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multiply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,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divide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A4912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A4912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A4912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kstvak 14"/>
          <p:cNvSpPr txBox="1"/>
          <p:nvPr/>
        </p:nvSpPr>
        <p:spPr>
          <a:xfrm>
            <a:off x="234000" y="194400"/>
            <a:ext cx="9144000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operation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restrictions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per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ordering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level:</a:t>
            </a:r>
          </a:p>
        </p:txBody>
      </p:sp>
    </p:spTree>
    <p:extLst>
      <p:ext uri="{BB962C8B-B14F-4D97-AF65-F5344CB8AC3E}">
        <p14:creationId xmlns:p14="http://schemas.microsoft.com/office/powerpoint/2010/main" val="9341449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7"/>
          <p:cNvSpPr txBox="1">
            <a:spLocks noChangeArrowheads="1"/>
          </p:cNvSpPr>
          <p:nvPr/>
        </p:nvSpPr>
        <p:spPr bwMode="auto">
          <a:xfrm>
            <a:off x="179388" y="1319213"/>
            <a:ext cx="431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endParaRPr lang="nl-NL" sz="2400"/>
          </a:p>
        </p:txBody>
      </p:sp>
      <p:sp>
        <p:nvSpPr>
          <p:cNvPr id="27650" name="Rectangle 8"/>
          <p:cNvSpPr>
            <a:spLocks noChangeArrowheads="1"/>
          </p:cNvSpPr>
          <p:nvPr/>
        </p:nvSpPr>
        <p:spPr bwMode="auto">
          <a:xfrm>
            <a:off x="468313" y="1985963"/>
            <a:ext cx="280670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>
              <a:latin typeface="Calibri" pitchFamily="84" charset="0"/>
            </a:endParaRPr>
          </a:p>
        </p:txBody>
      </p:sp>
      <p:sp>
        <p:nvSpPr>
          <p:cNvPr id="27651" name="Rectangle 9"/>
          <p:cNvSpPr>
            <a:spLocks noChangeArrowheads="1"/>
          </p:cNvSpPr>
          <p:nvPr/>
        </p:nvSpPr>
        <p:spPr bwMode="auto">
          <a:xfrm>
            <a:off x="1258888" y="2697163"/>
            <a:ext cx="914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>
              <a:latin typeface="Calibri" pitchFamily="84" charset="0"/>
            </a:endParaRPr>
          </a:p>
        </p:txBody>
      </p:sp>
      <p:grpSp>
        <p:nvGrpSpPr>
          <p:cNvPr id="27652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3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805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070127"/>
              </p:ext>
            </p:extLst>
          </p:nvPr>
        </p:nvGraphicFramePr>
        <p:xfrm>
          <a:off x="323850" y="1262063"/>
          <a:ext cx="8208912" cy="3169920"/>
        </p:xfrm>
        <a:graphic>
          <a:graphicData uri="http://schemas.openxmlformats.org/drawingml/2006/table">
            <a:tbl>
              <a:tblPr/>
              <a:tblGrid>
                <a:gridCol w="1841251"/>
                <a:gridCol w="1543125"/>
                <a:gridCol w="1800200"/>
                <a:gridCol w="1440160"/>
                <a:gridCol w="1584176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nominal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partial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/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total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ordinal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interval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ratio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frequency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distribution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median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4912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no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 / 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add, subtract 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4912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4912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multiply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,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divide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A4912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A4912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A4912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kstvak 14"/>
          <p:cNvSpPr txBox="1"/>
          <p:nvPr/>
        </p:nvSpPr>
        <p:spPr>
          <a:xfrm>
            <a:off x="234000" y="194400"/>
            <a:ext cx="9144000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operation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restrictions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per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ordering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level:</a:t>
            </a:r>
          </a:p>
        </p:txBody>
      </p:sp>
    </p:spTree>
    <p:extLst>
      <p:ext uri="{BB962C8B-B14F-4D97-AF65-F5344CB8AC3E}">
        <p14:creationId xmlns:p14="http://schemas.microsoft.com/office/powerpoint/2010/main" val="36793204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7"/>
          <p:cNvSpPr txBox="1">
            <a:spLocks noChangeArrowheads="1"/>
          </p:cNvSpPr>
          <p:nvPr/>
        </p:nvSpPr>
        <p:spPr bwMode="auto">
          <a:xfrm>
            <a:off x="179388" y="1319213"/>
            <a:ext cx="4319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endParaRPr lang="nl-NL" sz="2400"/>
          </a:p>
        </p:txBody>
      </p:sp>
      <p:sp>
        <p:nvSpPr>
          <p:cNvPr id="27650" name="Rectangle 8"/>
          <p:cNvSpPr>
            <a:spLocks noChangeArrowheads="1"/>
          </p:cNvSpPr>
          <p:nvPr/>
        </p:nvSpPr>
        <p:spPr bwMode="auto">
          <a:xfrm>
            <a:off x="468313" y="1985963"/>
            <a:ext cx="280670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>
              <a:latin typeface="Calibri" pitchFamily="84" charset="0"/>
            </a:endParaRPr>
          </a:p>
        </p:txBody>
      </p:sp>
      <p:sp>
        <p:nvSpPr>
          <p:cNvPr id="27651" name="Rectangle 9"/>
          <p:cNvSpPr>
            <a:spLocks noChangeArrowheads="1"/>
          </p:cNvSpPr>
          <p:nvPr/>
        </p:nvSpPr>
        <p:spPr bwMode="auto">
          <a:xfrm>
            <a:off x="1258888" y="2697163"/>
            <a:ext cx="914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>
              <a:latin typeface="Calibri" pitchFamily="84" charset="0"/>
            </a:endParaRPr>
          </a:p>
        </p:txBody>
      </p:sp>
      <p:grpSp>
        <p:nvGrpSpPr>
          <p:cNvPr id="27652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3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8053" name="Group 53"/>
          <p:cNvGraphicFramePr>
            <a:graphicFrameLocks noGrp="1"/>
          </p:cNvGraphicFramePr>
          <p:nvPr/>
        </p:nvGraphicFramePr>
        <p:xfrm>
          <a:off x="323850" y="1262063"/>
          <a:ext cx="8208912" cy="3169920"/>
        </p:xfrm>
        <a:graphic>
          <a:graphicData uri="http://schemas.openxmlformats.org/drawingml/2006/table">
            <a:tbl>
              <a:tblPr/>
              <a:tblGrid>
                <a:gridCol w="1841251"/>
                <a:gridCol w="1543125"/>
                <a:gridCol w="1800200"/>
                <a:gridCol w="1440160"/>
                <a:gridCol w="1584176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nominal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partial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/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total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ordinal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interval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ratio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frequency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distribution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median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4912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no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 / 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add, subtract 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4912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4912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multiply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, </a:t>
                      </a: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divide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4912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A4912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4912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Tx/>
                        <a:buFont typeface="Times" pitchFamily="1" charset="0"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pitchFamily="1" charset="-128"/>
                        </a:rPr>
                        <a:t>yes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ＭＳ Ｐゴシック" pitchFamily="1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kstvak 14"/>
          <p:cNvSpPr txBox="1"/>
          <p:nvPr/>
        </p:nvSpPr>
        <p:spPr>
          <a:xfrm>
            <a:off x="234000" y="194400"/>
            <a:ext cx="9144000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operation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restrictions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per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ordering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level:</a:t>
            </a:r>
          </a:p>
        </p:txBody>
      </p:sp>
    </p:spTree>
    <p:extLst>
      <p:ext uri="{BB962C8B-B14F-4D97-AF65-F5344CB8AC3E}">
        <p14:creationId xmlns:p14="http://schemas.microsoft.com/office/powerpoint/2010/main" val="33556437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362" name="Picture 2" descr="File:Big&amp;Sm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19000"/>
                    </a14:imgEffect>
                    <a14:imgEffect>
                      <a14:brightnessContrast bright="-35000"/>
                    </a14:imgEffect>
                  </a14:imgLayer>
                </a14:imgProps>
              </a:ext>
            </a:extLst>
          </a:blip>
          <a:srcRect t="10719" b="3996"/>
          <a:stretch>
            <a:fillRect/>
          </a:stretch>
        </p:blipFill>
        <p:spPr bwMode="auto">
          <a:xfrm>
            <a:off x="22225" y="-20638"/>
            <a:ext cx="9158288" cy="51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kstvak 12"/>
          <p:cNvSpPr txBox="1"/>
          <p:nvPr/>
        </p:nvSpPr>
        <p:spPr>
          <a:xfrm>
            <a:off x="194400" y="194400"/>
            <a:ext cx="4897437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Properties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serve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40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distinguish</a:t>
            </a:r>
            <a:r>
              <a:rPr lang="nl-NL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and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sometimes</a:t>
            </a:r>
            <a:endParaRPr lang="nl-NL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order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concepts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  <a:effectLst/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kstvak 12"/>
          <p:cNvSpPr txBox="1"/>
          <p:nvPr/>
        </p:nvSpPr>
        <p:spPr>
          <a:xfrm>
            <a:off x="194400" y="194400"/>
            <a:ext cx="4895850" cy="2554288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ordering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level 1: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nominal</a:t>
            </a:r>
            <a:endParaRPr lang="nl-NL" sz="4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only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distinguish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individuals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17411" name="Picture 2" descr="File:Stamp collection.jpg"/>
          <p:cNvPicPr>
            <a:picLocks noChangeAspect="1" noChangeArrowheads="1"/>
          </p:cNvPicPr>
          <p:nvPr/>
        </p:nvPicPr>
        <p:blipFill>
          <a:blip r:embed="rId4" cstate="print"/>
          <a:srcRect r="4221"/>
          <a:stretch>
            <a:fillRect/>
          </a:stretch>
        </p:blipFill>
        <p:spPr bwMode="auto">
          <a:xfrm>
            <a:off x="5521325" y="1588"/>
            <a:ext cx="3659188" cy="514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hthoek 1"/>
          <p:cNvSpPr/>
          <p:nvPr/>
        </p:nvSpPr>
        <p:spPr>
          <a:xfrm rot="16200000">
            <a:off x="6842919" y="2248694"/>
            <a:ext cx="4572000" cy="246062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http://commons.wikimedia.org/wiki/File:Stamp_collection.jpg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94400" y="3219450"/>
            <a:ext cx="3529013" cy="1631950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numbers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nominal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telephone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numbers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lottery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numbers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social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security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numbers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...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  <a:effectLst/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kstvak 12"/>
          <p:cNvSpPr txBox="1"/>
          <p:nvPr/>
        </p:nvSpPr>
        <p:spPr>
          <a:xfrm>
            <a:off x="194400" y="194400"/>
            <a:ext cx="4895850" cy="2554288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ordering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level 1: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nominal</a:t>
            </a:r>
            <a:endParaRPr lang="nl-NL" sz="4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only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distinguish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individuals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17411" name="Picture 2" descr="File:Stamp collection.jpg"/>
          <p:cNvPicPr>
            <a:picLocks noChangeAspect="1" noChangeArrowheads="1"/>
          </p:cNvPicPr>
          <p:nvPr/>
        </p:nvPicPr>
        <p:blipFill>
          <a:blip r:embed="rId4" cstate="print"/>
          <a:srcRect r="4221"/>
          <a:stretch>
            <a:fillRect/>
          </a:stretch>
        </p:blipFill>
        <p:spPr bwMode="auto">
          <a:xfrm>
            <a:off x="5521325" y="1588"/>
            <a:ext cx="3659188" cy="514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hthoek 1"/>
          <p:cNvSpPr/>
          <p:nvPr/>
        </p:nvSpPr>
        <p:spPr>
          <a:xfrm rot="16200000">
            <a:off x="6842919" y="2248694"/>
            <a:ext cx="4572000" cy="246062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http://commons.wikimedia.org/wiki/File:Stamp_collection.jpg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94400" y="3219450"/>
            <a:ext cx="3529013" cy="1631950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numbers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nominal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telephone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numbers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lottery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numbers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social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security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numbers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...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821025" y="879008"/>
            <a:ext cx="5400600" cy="3724096"/>
          </a:xfrm>
          <a:prstGeom prst="rect">
            <a:avLst/>
          </a:prstGeom>
          <a:blipFill dpi="0" rotWithShape="1">
            <a:blip r:embed="rId5" cstate="print">
              <a:alphaModFix amt="86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occur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nominal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labels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nl-N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Typically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ordering.</a:t>
            </a:r>
          </a:p>
          <a:p>
            <a:endParaRPr lang="nl-N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example of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ordering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4581645" y="670252"/>
            <a:ext cx="1878470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09173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  <a:effectLst/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kstvak 12"/>
          <p:cNvSpPr txBox="1"/>
          <p:nvPr/>
        </p:nvSpPr>
        <p:spPr>
          <a:xfrm>
            <a:off x="194400" y="194400"/>
            <a:ext cx="4895850" cy="25304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ordering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level 2: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ranking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impose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order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onto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pairs of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individuals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19459" name="Picture 2" descr="File:Commissioned Officer Rank Structure of the Bulgarian Navy - sleeve insign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195263"/>
            <a:ext cx="432435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hthoek 1"/>
          <p:cNvSpPr/>
          <p:nvPr/>
        </p:nvSpPr>
        <p:spPr>
          <a:xfrm rot="16200000">
            <a:off x="6694488" y="2405063"/>
            <a:ext cx="4572000" cy="368300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http://commons.wikimedia.org/wiki/File:Commissioned_Officer_Rank_Structure_of_the_Bulgarian_Navy_-_sleeve_insignia.png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94400" y="3219450"/>
            <a:ext cx="3529013" cy="1311275"/>
          </a:xfrm>
          <a:prstGeom prst="rect">
            <a:avLst/>
          </a:prstGeom>
          <a:noFill/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l-NL" sz="20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partial</a:t>
            </a: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order</a:t>
            </a:r>
            <a:r>
              <a:rPr lang="nl-NL" sz="2000" dirty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:</a:t>
            </a:r>
          </a:p>
          <a:p>
            <a:r>
              <a:rPr lang="nl-NL" sz="2000" dirty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order </a:t>
            </a:r>
            <a:r>
              <a:rPr lang="nl-NL" sz="2000" dirty="0" err="1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between</a:t>
            </a:r>
            <a:r>
              <a:rPr lang="nl-NL" sz="2000" dirty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000" i="1" dirty="0" err="1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some</a:t>
            </a:r>
            <a:r>
              <a:rPr lang="nl-NL" sz="2000" dirty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pairs</a:t>
            </a:r>
          </a:p>
          <a:p>
            <a:r>
              <a:rPr lang="nl-NL" sz="20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total</a:t>
            </a: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order</a:t>
            </a:r>
            <a:r>
              <a:rPr lang="nl-NL" sz="2000" dirty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:</a:t>
            </a:r>
          </a:p>
          <a:p>
            <a:r>
              <a:rPr lang="nl-NL" sz="2000" dirty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order </a:t>
            </a:r>
            <a:r>
              <a:rPr lang="nl-NL" sz="2000" dirty="0" err="1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between</a:t>
            </a:r>
            <a:r>
              <a:rPr lang="nl-NL" sz="2000" dirty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000" b="1" i="1" dirty="0" err="1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all</a:t>
            </a:r>
            <a:r>
              <a:rPr lang="nl-NL" sz="2000" dirty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pairs</a:t>
            </a:r>
            <a:endParaRPr lang="en-US" sz="2000" dirty="0">
              <a:solidFill>
                <a:srgbClr val="F2F2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  <a:effectLst/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kstvak 12"/>
          <p:cNvSpPr txBox="1"/>
          <p:nvPr/>
        </p:nvSpPr>
        <p:spPr>
          <a:xfrm>
            <a:off x="194400" y="194400"/>
            <a:ext cx="4895850" cy="25304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ordering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level 2: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ranking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impose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order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onto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pairs of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individuals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19459" name="Picture 2" descr="File:Commissioned Officer Rank Structure of the Bulgarian Navy - sleeve insign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195263"/>
            <a:ext cx="432435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hthoek 1"/>
          <p:cNvSpPr/>
          <p:nvPr/>
        </p:nvSpPr>
        <p:spPr>
          <a:xfrm rot="16200000">
            <a:off x="6694488" y="2405063"/>
            <a:ext cx="4572000" cy="368300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http://commons.wikimedia.org/wiki/File:Commissioned_Officer_Rank_Structure_of_the_Bulgarian_Navy_-_sleeve_insignia.png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94400" y="3219450"/>
            <a:ext cx="3529013" cy="1311275"/>
          </a:xfrm>
          <a:prstGeom prst="rect">
            <a:avLst/>
          </a:prstGeom>
          <a:noFill/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l-NL" sz="20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partial</a:t>
            </a: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order</a:t>
            </a:r>
            <a:r>
              <a:rPr lang="nl-NL" sz="2000" dirty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:</a:t>
            </a:r>
          </a:p>
          <a:p>
            <a:r>
              <a:rPr lang="nl-NL" sz="2000" dirty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order </a:t>
            </a:r>
            <a:r>
              <a:rPr lang="nl-NL" sz="2000" dirty="0" err="1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between</a:t>
            </a:r>
            <a:r>
              <a:rPr lang="nl-NL" sz="2000" dirty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000" i="1" dirty="0" err="1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some</a:t>
            </a:r>
            <a:r>
              <a:rPr lang="nl-NL" sz="2000" dirty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pairs</a:t>
            </a:r>
          </a:p>
          <a:p>
            <a:r>
              <a:rPr lang="nl-NL" sz="20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total</a:t>
            </a: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order</a:t>
            </a:r>
            <a:r>
              <a:rPr lang="nl-NL" sz="2000" dirty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:</a:t>
            </a:r>
          </a:p>
          <a:p>
            <a:r>
              <a:rPr lang="nl-NL" sz="2000" dirty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order </a:t>
            </a:r>
            <a:r>
              <a:rPr lang="nl-NL" sz="2000" dirty="0" err="1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between</a:t>
            </a:r>
            <a:r>
              <a:rPr lang="nl-NL" sz="2000" dirty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2000" b="1" i="1" dirty="0" err="1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all</a:t>
            </a:r>
            <a:r>
              <a:rPr lang="nl-NL" sz="2000" dirty="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pairs</a:t>
            </a:r>
            <a:endParaRPr lang="en-US" sz="2000" dirty="0">
              <a:solidFill>
                <a:srgbClr val="F2F2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821025" y="879008"/>
            <a:ext cx="5400600" cy="3724096"/>
          </a:xfrm>
          <a:prstGeom prst="rect">
            <a:avLst/>
          </a:prstGeom>
          <a:blipFill dpi="0" rotWithShape="1">
            <a:blip r:embed="rId5" cstate="print">
              <a:alphaModFix amt="82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totally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ordered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non-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bigger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nl-N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rabicPeriod"/>
            </a:pP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([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p,q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])?</a:t>
            </a:r>
          </a:p>
          <a:p>
            <a:pPr marL="457200" indent="-457200">
              <a:buAutoNum type="arabicPeriod"/>
            </a:pP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fractions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(p/q, p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 are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integers)?</a:t>
            </a:r>
          </a:p>
          <a:p>
            <a:pPr marL="457200" indent="-457200">
              <a:buAutoNum type="arabicPeriod"/>
            </a:pP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nl-NL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complex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4581645" y="670252"/>
            <a:ext cx="1878470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14161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  <a:effectLst/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kstvak 12"/>
          <p:cNvSpPr txBox="1"/>
          <p:nvPr/>
        </p:nvSpPr>
        <p:spPr>
          <a:xfrm>
            <a:off x="194400" y="194400"/>
            <a:ext cx="4895850" cy="25304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ordering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level 2: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ranking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impose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order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onto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pairs of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individuals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21507" name="Picture 2" descr="File:Commissioned Officer Rank Structure of the Bulgarian Navy - sleeve insign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195263"/>
            <a:ext cx="432435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hthoek 1"/>
          <p:cNvSpPr/>
          <p:nvPr/>
        </p:nvSpPr>
        <p:spPr>
          <a:xfrm rot="16200000">
            <a:off x="6691313" y="2405062"/>
            <a:ext cx="4572000" cy="365125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http://commons.wikimedia.org/wiki/File:Commissioned_Officer_Rank_Structure_of_the_Bulgarian_Navy_-_sleeve_insignia.png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94400" y="3219450"/>
            <a:ext cx="4537075" cy="13112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physics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Mohs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scale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(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hardness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of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minerals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social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sciences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preferences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  <a:effectLst/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kstvak 12"/>
          <p:cNvSpPr txBox="1"/>
          <p:nvPr/>
        </p:nvSpPr>
        <p:spPr>
          <a:xfrm>
            <a:off x="194400" y="194400"/>
            <a:ext cx="5601736" cy="2554545"/>
          </a:xfrm>
          <a:prstGeom prst="rect">
            <a:avLst/>
          </a:prstGeom>
          <a:noFill/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ordering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level 3:</a:t>
            </a:r>
          </a:p>
          <a:p>
            <a:r>
              <a:rPr lang="nl-NL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difference</a:t>
            </a:r>
            <a:r>
              <a:rPr lang="nl-NL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(</a:t>
            </a:r>
            <a:r>
              <a:rPr lang="nl-NL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or:</a:t>
            </a:r>
            <a:r>
              <a:rPr lang="nl-NL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Interval</a:t>
            </a:r>
            <a:r>
              <a:rPr lang="nl-NL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) </a:t>
            </a:r>
            <a:r>
              <a:rPr lang="nl-NL" sz="40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scale</a:t>
            </a:r>
            <a:endParaRPr lang="nl-NL" sz="4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difference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between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values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has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meaning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  <p:pic>
        <p:nvPicPr>
          <p:cNvPr id="23555" name="Picture 2" descr="File:Keyboard of grand piano - Steinway &amp; Sons (Hamburg factory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8950" y="0"/>
            <a:ext cx="35750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kstvak 9"/>
          <p:cNvSpPr txBox="1"/>
          <p:nvPr/>
        </p:nvSpPr>
        <p:spPr>
          <a:xfrm>
            <a:off x="194400" y="2932113"/>
            <a:ext cx="5327650" cy="22891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physics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heat transfer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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temperature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difference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potential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energy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centigrade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scale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(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0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C)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water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height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(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river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finance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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growth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credit /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debt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Rechthoek 3"/>
          <p:cNvSpPr/>
          <p:nvPr/>
        </p:nvSpPr>
        <p:spPr>
          <a:xfrm rot="16200000">
            <a:off x="6510338" y="2359024"/>
            <a:ext cx="5119688" cy="214313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http://commons.wikimedia.org/wiki/File:Keyboard_of_grand_piano_-_Steinway_%26_Sons_(Hamburg_factory).jpg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  <a:effectLst/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kstvak 12"/>
          <p:cNvSpPr txBox="1"/>
          <p:nvPr/>
        </p:nvSpPr>
        <p:spPr>
          <a:xfrm>
            <a:off x="194400" y="194400"/>
            <a:ext cx="4895850" cy="2530475"/>
          </a:xfrm>
          <a:prstGeom prst="rect">
            <a:avLst/>
          </a:prstGeom>
          <a:noFill/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ordering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level 4:</a:t>
            </a:r>
          </a:p>
          <a:p>
            <a:r>
              <a:rPr lang="nl-NL" sz="4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ratio </a:t>
            </a:r>
            <a:r>
              <a:rPr lang="nl-NL" sz="40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scale</a:t>
            </a:r>
            <a:endParaRPr lang="nl-NL" sz="4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ratio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between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values</a:t>
            </a:r>
            <a:r>
              <a:rPr lang="nl-NL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has </a:t>
            </a:r>
            <a:r>
              <a:rPr lang="nl-NL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meaning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  <p:pic>
        <p:nvPicPr>
          <p:cNvPr id="25603" name="Picture 2" descr="File:Vibration corde fondamentale trois longueurs petit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6350" y="915988"/>
            <a:ext cx="404653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" name="Rechte verbindingslijn met pijl 2"/>
          <p:cNvCxnSpPr/>
          <p:nvPr/>
        </p:nvCxnSpPr>
        <p:spPr>
          <a:xfrm>
            <a:off x="5580063" y="1708150"/>
            <a:ext cx="3024187" cy="0"/>
          </a:xfrm>
          <a:prstGeom prst="straightConnector1">
            <a:avLst/>
          </a:prstGeom>
          <a:ln w="25400">
            <a:headEnd type="stealth"/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 flipV="1">
            <a:off x="5583238" y="2774950"/>
            <a:ext cx="1466850" cy="9525"/>
          </a:xfrm>
          <a:prstGeom prst="straightConnector1">
            <a:avLst/>
          </a:prstGeom>
          <a:ln w="25400">
            <a:headEnd type="stealth"/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580063" y="1131888"/>
            <a:ext cx="1587" cy="2663825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604250" y="1117600"/>
            <a:ext cx="3175" cy="1008063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045325" y="2120900"/>
            <a:ext cx="3175" cy="1008063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 flipV="1">
            <a:off x="5586413" y="3562350"/>
            <a:ext cx="973137" cy="12700"/>
          </a:xfrm>
          <a:prstGeom prst="straightConnector1">
            <a:avLst/>
          </a:prstGeom>
          <a:ln w="25400">
            <a:headEnd type="stealth"/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flipH="1">
            <a:off x="6542088" y="3355975"/>
            <a:ext cx="3175" cy="46355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1" name="Rechthoek 8"/>
          <p:cNvSpPr>
            <a:spLocks noChangeArrowheads="1"/>
          </p:cNvSpPr>
          <p:nvPr/>
        </p:nvSpPr>
        <p:spPr bwMode="auto">
          <a:xfrm rot="-5400000">
            <a:off x="7462044" y="2258219"/>
            <a:ext cx="3024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http://commons.wikimedia.org/wiki/File:Vibration_corde_fondamentale_trois_longueurs_petit.gif</a:t>
            </a:r>
          </a:p>
        </p:txBody>
      </p:sp>
      <p:sp>
        <p:nvSpPr>
          <p:cNvPr id="25612" name="Tekstvak 11"/>
          <p:cNvSpPr txBox="1">
            <a:spLocks noChangeArrowheads="1"/>
          </p:cNvSpPr>
          <p:nvPr/>
        </p:nvSpPr>
        <p:spPr bwMode="auto">
          <a:xfrm>
            <a:off x="7235825" y="2125663"/>
            <a:ext cx="157003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length: </a:t>
            </a:r>
          </a:p>
          <a:p>
            <a:r>
              <a: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1 : ½ : </a:t>
            </a:r>
            <a:r>
              <a:rPr lang="nl-NL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1</a:t>
            </a:r>
            <a:r>
              <a: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/</a:t>
            </a:r>
            <a:r>
              <a:rPr lang="nl-NL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3</a:t>
            </a:r>
          </a:p>
          <a:p>
            <a:endParaRPr lang="nl-NL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  <a:p>
            <a:r>
              <a: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frequency:</a:t>
            </a:r>
          </a:p>
          <a:p>
            <a:r>
              <a: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1 : 2 : 3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194400" y="2932113"/>
            <a:ext cx="5472113" cy="22891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physics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heat contents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 absolute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temperature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 (K)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kinetic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energy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Kelvin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scale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(K)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water flow (m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3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/s)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finance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%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growth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assets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179512" y="2932113"/>
            <a:ext cx="5327650" cy="22891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physics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heat transfer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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temperature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difference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potential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energy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centigrade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scale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(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0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C)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water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height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(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river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finance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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growth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credit /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debt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 bldLvl="5"/>
      <p:bldP spid="18" grpId="0" uiExpand="1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754</Words>
  <Application>Microsoft Office PowerPoint</Application>
  <PresentationFormat>Diavoorstelling (16:9)</PresentationFormat>
  <Paragraphs>198</Paragraphs>
  <Slides>13</Slides>
  <Notes>13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Office Theme</vt:lpstr>
      <vt:lpstr>A core Course on Modeling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kees van overveld</cp:lastModifiedBy>
  <cp:revision>72</cp:revision>
  <dcterms:created xsi:type="dcterms:W3CDTF">2013-05-16T11:19:57Z</dcterms:created>
  <dcterms:modified xsi:type="dcterms:W3CDTF">2013-09-19T07:18:54Z</dcterms:modified>
</cp:coreProperties>
</file>